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5" r:id="rId2"/>
    <p:sldId id="270" r:id="rId3"/>
    <p:sldId id="355" r:id="rId4"/>
    <p:sldId id="287" r:id="rId5"/>
    <p:sldId id="288" r:id="rId6"/>
    <p:sldId id="356" r:id="rId7"/>
    <p:sldId id="358" r:id="rId8"/>
    <p:sldId id="359" r:id="rId9"/>
    <p:sldId id="357" r:id="rId10"/>
    <p:sldId id="360" r:id="rId11"/>
    <p:sldId id="361" r:id="rId12"/>
    <p:sldId id="269" r:id="rId13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6" clrIdx="0"/>
  <p:cmAuthor id="1" name="Афанасьев Сергей" initials="АфС" lastIdx="1" clrIdx="1"/>
  <p:cmAuthor id="2" name="Зайцев Иван Владимирович" initials="ЗИВ" lastIdx="4" clrIdx="2"/>
  <p:cmAuthor id="3" name="Кобзаренко Мария Сергеевна" initials="КМС" lastIdx="1" clrIdx="3"/>
  <p:cmAuthor id="4" name="Буторина Марина Павловна" initials="БМП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399FF"/>
    <a:srgbClr val="0076BD"/>
    <a:srgbClr val="CDECFF"/>
    <a:srgbClr val="F3FAFF"/>
    <a:srgbClr val="EBF7FF"/>
    <a:srgbClr val="FFFFFF"/>
    <a:srgbClr val="000000"/>
    <a:srgbClr val="FFCC00"/>
    <a:srgbClr val="F1F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2401" autoAdjust="0"/>
  </p:normalViewPr>
  <p:slideViewPr>
    <p:cSldViewPr>
      <p:cViewPr varScale="1">
        <p:scale>
          <a:sx n="103" d="100"/>
          <a:sy n="103" d="100"/>
        </p:scale>
        <p:origin x="1656" y="102"/>
      </p:cViewPr>
      <p:guideLst>
        <p:guide orient="horz" pos="225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6400" cy="494187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4"/>
            <a:ext cx="2946400" cy="494187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0722D56D-C940-4897-B9EB-3BC26425979B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89"/>
            <a:ext cx="2946400" cy="4941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89"/>
            <a:ext cx="2946400" cy="4941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C65D3407-A4D2-47D1-B17A-A6935387B9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092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4"/>
            <a:ext cx="2945659" cy="493712"/>
          </a:xfrm>
          <a:prstGeom prst="rect">
            <a:avLst/>
          </a:prstGeom>
        </p:spPr>
        <p:txBody>
          <a:bodyPr vert="horz" lIns="90994" tIns="45498" rIns="90994" bIns="454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3" y="4"/>
            <a:ext cx="2945659" cy="493712"/>
          </a:xfrm>
          <a:prstGeom prst="rect">
            <a:avLst/>
          </a:prstGeom>
        </p:spPr>
        <p:txBody>
          <a:bodyPr vert="horz" lIns="90994" tIns="45498" rIns="90994" bIns="45498" rtlCol="0"/>
          <a:lstStyle>
            <a:lvl1pPr algn="r">
              <a:defRPr sz="1200"/>
            </a:lvl1pPr>
          </a:lstStyle>
          <a:p>
            <a:fld id="{D02814AE-DF1C-41F5-A1C6-B9D6A7D1864B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4" tIns="45498" rIns="90994" bIns="454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0994" tIns="45498" rIns="90994" bIns="4549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9" y="9378830"/>
            <a:ext cx="2945659" cy="493712"/>
          </a:xfrm>
          <a:prstGeom prst="rect">
            <a:avLst/>
          </a:prstGeom>
        </p:spPr>
        <p:txBody>
          <a:bodyPr vert="horz" lIns="90994" tIns="45498" rIns="90994" bIns="454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3" y="9378830"/>
            <a:ext cx="2945659" cy="493712"/>
          </a:xfrm>
          <a:prstGeom prst="rect">
            <a:avLst/>
          </a:prstGeom>
        </p:spPr>
        <p:txBody>
          <a:bodyPr vert="horz" lIns="90994" tIns="45498" rIns="90994" bIns="45498" rtlCol="0" anchor="b"/>
          <a:lstStyle>
            <a:lvl1pPr algn="r">
              <a:defRPr sz="1200"/>
            </a:lvl1pPr>
          </a:lstStyle>
          <a:p>
            <a:fld id="{C178BA72-D6BF-4454-817D-8F9646A5AE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78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E5E4-F557-5949-9DEF-8C406ACE6AB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803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E5E4-F557-5949-9DEF-8C406ACE6AB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51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E5E4-F557-5949-9DEF-8C406ACE6AB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44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E5E4-F557-5949-9DEF-8C406ACE6AB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690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E5E4-F557-5949-9DEF-8C406ACE6AB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83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E5E4-F557-5949-9DEF-8C406ACE6AB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68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E5E4-F557-5949-9DEF-8C406ACE6AB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567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E5E4-F557-5949-9DEF-8C406ACE6AB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853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E5E4-F557-5949-9DEF-8C406ACE6AB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81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1E67-28F2-48D7-9FAE-17B277393FE8}" type="datetime1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80A3-567A-4338-821F-6006B2706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0A1D-C58A-4737-A71D-45A655E0D6F3}" type="datetime1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80A3-567A-4338-821F-6006B2706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98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28B3-7312-4506-9B0E-3FD4B64F18CC}" type="datetime1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80A3-567A-4338-821F-6006B2706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989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2"/>
          <p:cNvSpPr>
            <a:spLocks noGrp="1"/>
          </p:cNvSpPr>
          <p:nvPr>
            <p:ph type="title"/>
          </p:nvPr>
        </p:nvSpPr>
        <p:spPr>
          <a:xfrm>
            <a:off x="2611969" y="143050"/>
            <a:ext cx="4782254" cy="560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400" b="1" dirty="0">
                <a:latin typeface="Vida 32 Pro" charset="0"/>
                <a:ea typeface="Vida 32 Pro" charset="0"/>
                <a:cs typeface="Vida 32 Pro" charset="0"/>
              </a:rPr>
              <a:t>Формирование комфортной городской среды</a:t>
            </a:r>
            <a:r>
              <a:rPr lang="en-US" sz="1400" b="1" dirty="0">
                <a:latin typeface="Vida 32 Pro" charset="0"/>
                <a:ea typeface="Vida 32 Pro" charset="0"/>
                <a:cs typeface="Vida 32 Pro" charset="0"/>
              </a:rPr>
              <a:t/>
            </a:r>
            <a:br>
              <a:rPr lang="en-US" sz="1400" b="1" dirty="0">
                <a:latin typeface="Vida 32 Pro" charset="0"/>
                <a:ea typeface="Vida 32 Pro" charset="0"/>
                <a:cs typeface="Vida 32 Pro" charset="0"/>
              </a:rPr>
            </a:br>
            <a:r>
              <a:rPr lang="ru-RU" sz="1400" b="1" dirty="0">
                <a:solidFill>
                  <a:schemeClr val="accent4"/>
                </a:solidFill>
                <a:latin typeface="Vida 32 Pro" charset="0"/>
                <a:ea typeface="Vida 32 Pro" charset="0"/>
                <a:cs typeface="Vida 32 Pro" charset="0"/>
              </a:rPr>
              <a:t>МАРАФОН БЛАГОУСТРОЙСТВА</a:t>
            </a:r>
            <a:endParaRPr lang="ru-RU" sz="1400" b="1" dirty="0">
              <a:latin typeface="Vida 32 Pro" charset="0"/>
              <a:ea typeface="Vida 32 Pro" charset="0"/>
              <a:cs typeface="Vida 32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34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без Деппро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8515349" cy="838299"/>
          </a:xfrm>
          <a:prstGeom prst="rect">
            <a:avLst/>
          </a:prstGeom>
        </p:spPr>
      </p:pic>
      <p:sp>
        <p:nvSpPr>
          <p:cNvPr id="13" name="Прямоугольник 6"/>
          <p:cNvSpPr/>
          <p:nvPr userDrawn="1"/>
        </p:nvSpPr>
        <p:spPr>
          <a:xfrm>
            <a:off x="8217723" y="6656119"/>
            <a:ext cx="225631" cy="45719"/>
          </a:xfrm>
          <a:prstGeom prst="rect">
            <a:avLst/>
          </a:prstGeom>
          <a:solidFill>
            <a:srgbClr val="003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0"/>
          <p:cNvCxnSpPr/>
          <p:nvPr userDrawn="1"/>
        </p:nvCxnSpPr>
        <p:spPr>
          <a:xfrm>
            <a:off x="462987" y="6356352"/>
            <a:ext cx="798036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146472" y="6356351"/>
            <a:ext cx="36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8B068-F18C-1540-9536-42110F3B593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378373" y="241495"/>
            <a:ext cx="7214621" cy="560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400" b="1" baseline="0">
                <a:solidFill>
                  <a:schemeClr val="bg1"/>
                </a:solidFill>
                <a:latin typeface="Vida 32 Pro" charset="0"/>
                <a:ea typeface="Vida 32 Pro" charset="0"/>
                <a:cs typeface="Vida 32 Pro" charset="0"/>
              </a:defRPr>
            </a:lvl1pPr>
          </a:lstStyle>
          <a:p>
            <a:pPr marL="0" marR="0" lvl="0" indent="0" fontAlgn="auto">
              <a:lnSpc>
                <a:spcPct val="120000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ru-RU" dirty="0"/>
              <a:t>Пример заголовка слайда</a:t>
            </a:r>
            <a:endParaRPr lang="en-US" dirty="0"/>
          </a:p>
        </p:txBody>
      </p:sp>
      <p:sp>
        <p:nvSpPr>
          <p:cNvPr id="26" name="Текст 2"/>
          <p:cNvSpPr>
            <a:spLocks noGrp="1"/>
          </p:cNvSpPr>
          <p:nvPr>
            <p:ph type="body" idx="12" hasCustomPrompt="1"/>
          </p:nvPr>
        </p:nvSpPr>
        <p:spPr>
          <a:xfrm>
            <a:off x="381209" y="6450707"/>
            <a:ext cx="7211785" cy="2308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ru-RU" sz="1000" baseline="0" dirty="0">
                <a:solidFill>
                  <a:schemeClr val="bg1">
                    <a:lumMod val="75000"/>
                  </a:schemeClr>
                </a:solidFill>
                <a:latin typeface="Vida 32 Pro" charset="0"/>
                <a:ea typeface="Vida 32 Pro" charset="0"/>
                <a:cs typeface="Vida 32 Pro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dirty="0"/>
              <a:t>Пример текста</a:t>
            </a:r>
            <a:r>
              <a:rPr lang="en-US" dirty="0"/>
              <a:t> </a:t>
            </a:r>
            <a:r>
              <a:rPr lang="ru-RU" dirty="0"/>
              <a:t>колонтитула Пример текста</a:t>
            </a:r>
            <a:r>
              <a:rPr lang="en-US" dirty="0"/>
              <a:t> </a:t>
            </a:r>
            <a:r>
              <a:rPr lang="ru-RU" dirty="0"/>
              <a:t>колонтитула Пример текста</a:t>
            </a:r>
            <a:r>
              <a:rPr lang="en-US" dirty="0"/>
              <a:t> </a:t>
            </a:r>
            <a:r>
              <a:rPr lang="ru-RU" dirty="0"/>
              <a:t>колонтитула  </a:t>
            </a:r>
          </a:p>
        </p:txBody>
      </p:sp>
    </p:spTree>
    <p:extLst>
      <p:ext uri="{BB962C8B-B14F-4D97-AF65-F5344CB8AC3E}">
        <p14:creationId xmlns:p14="http://schemas.microsoft.com/office/powerpoint/2010/main" val="3716084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4C41-C038-4977-BC51-675F6E288367}" type="datetime1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80A3-567A-4338-821F-6006B2706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1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BCB1-85D6-4F53-A5F8-11BEB69D3AFE}" type="datetime1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80A3-567A-4338-821F-6006B2706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8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BD71-3FC0-46AC-8050-C5834EB9E381}" type="datetime1">
              <a:rPr lang="ru-RU" smtClean="0"/>
              <a:pPr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80A3-567A-4338-821F-6006B2706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0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A7E3-2940-4A91-A3D7-1A6C147A0FD3}" type="datetime1">
              <a:rPr lang="ru-RU" smtClean="0"/>
              <a:pPr/>
              <a:t>23.05.2024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80A3-567A-4338-821F-6006B2706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05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4E79-273B-401C-B12E-B12BE86BD0A8}" type="datetime1">
              <a:rPr lang="ru-RU" smtClean="0"/>
              <a:pPr/>
              <a:t>23.05.2024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80A3-567A-4338-821F-6006B2706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99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3C51-5ABB-434B-9203-B539CD2C6118}" type="datetime1">
              <a:rPr lang="ru-RU" smtClean="0"/>
              <a:pPr/>
              <a:t>23.05.2024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80A3-567A-4338-821F-6006B2706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7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0510-AEC6-492E-BFB6-1C6148CD8104}" type="datetime1">
              <a:rPr lang="ru-RU" smtClean="0"/>
              <a:pPr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80A3-567A-4338-821F-6006B2706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57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51DC-C2CA-4598-9472-A86CC1392603}" type="datetime1">
              <a:rPr lang="ru-RU" smtClean="0"/>
              <a:pPr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80A3-567A-4338-821F-6006B2706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05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81AF5-8B62-416A-88EC-5D3918B28FDC}" type="datetime1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680A3-567A-4338-821F-6006B2706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2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s41-nizhnevartovsk-r86.gosweb.gosuslugi.ru/" TargetMode="External"/><Relationship Id="rId2" Type="http://schemas.openxmlformats.org/officeDocument/2006/relationships/hyperlink" Target="mailto:MADOYNV-41@yandex.ru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t="7334" r="31750" b="29000"/>
          <a:stretch/>
        </p:blipFill>
        <p:spPr>
          <a:xfrm>
            <a:off x="4240529" y="-3268"/>
            <a:ext cx="4903471" cy="68612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1700808"/>
            <a:ext cx="6034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ранней помощи </a:t>
            </a:r>
          </a:p>
          <a:p>
            <a:pPr lvl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МАДОУ г. Нижневартовска </a:t>
            </a:r>
          </a:p>
          <a:p>
            <a:pPr lvl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ДС №41 «Росинка»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869160"/>
            <a:ext cx="51845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8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ida 32 Pro" charset="0"/>
                <a:cs typeface="Times New Roman" panose="02020603050405020304" pitchFamily="18" charset="0"/>
              </a:rPr>
              <a:t>Докладчик</a:t>
            </a:r>
          </a:p>
          <a:p>
            <a:r>
              <a:rPr lang="ru-RU" sz="1480" dirty="0">
                <a:latin typeface="Times New Roman" panose="02020603050405020304" pitchFamily="18" charset="0"/>
                <a:ea typeface="Vida 32 Pro" charset="0"/>
                <a:cs typeface="Times New Roman" panose="02020603050405020304" pitchFamily="18" charset="0"/>
              </a:rPr>
              <a:t>Горячева Елена Николаевна,</a:t>
            </a:r>
          </a:p>
          <a:p>
            <a:r>
              <a:rPr lang="ru-RU" sz="1480" smtClean="0">
                <a:latin typeface="Times New Roman" panose="02020603050405020304" pitchFamily="18" charset="0"/>
                <a:ea typeface="Vida 32 Pro" charset="0"/>
                <a:cs typeface="Times New Roman" panose="02020603050405020304" pitchFamily="18" charset="0"/>
              </a:rPr>
              <a:t>методист </a:t>
            </a:r>
            <a:r>
              <a:rPr lang="ru-RU" sz="1480" dirty="0" smtClean="0">
                <a:latin typeface="Times New Roman" panose="02020603050405020304" pitchFamily="18" charset="0"/>
                <a:ea typeface="Vida 32 Pro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480" dirty="0">
                <a:latin typeface="Times New Roman" panose="02020603050405020304" pitchFamily="18" charset="0"/>
                <a:ea typeface="Vida 32 Pro" charset="0"/>
                <a:cs typeface="Times New Roman" panose="02020603050405020304" pitchFamily="18" charset="0"/>
              </a:rPr>
              <a:t>автономного дошкольного образовательного учреждения города Нижневартовска детского сада №41 «Росинка»</a:t>
            </a:r>
          </a:p>
        </p:txBody>
      </p:sp>
    </p:spTree>
    <p:extLst>
      <p:ext uri="{BB962C8B-B14F-4D97-AF65-F5344CB8AC3E}">
        <p14:creationId xmlns:p14="http://schemas.microsoft.com/office/powerpoint/2010/main" val="1568424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123698"/>
            <a:ext cx="7776864" cy="560228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246C"/>
                </a:solidFill>
                <a:latin typeface="Georgia" pitchFamily="18" charset="0"/>
                <a:cs typeface="Arial" charset="0"/>
              </a:rPr>
              <a:t/>
            </a:r>
            <a:br>
              <a:rPr lang="ru-RU" sz="2800" b="1" dirty="0">
                <a:solidFill>
                  <a:srgbClr val="00246C"/>
                </a:solidFill>
                <a:latin typeface="Georgia" pitchFamily="18" charset="0"/>
                <a:cs typeface="Arial" charset="0"/>
              </a:rPr>
            </a:br>
            <a:r>
              <a:rPr lang="ru-RU" sz="2800" b="1" dirty="0">
                <a:latin typeface="Georgia" pitchFamily="18" charset="0"/>
                <a:cs typeface="Arial" charset="0"/>
              </a:rPr>
              <a:t>Материальная база учреждения</a:t>
            </a:r>
            <a:br>
              <a:rPr lang="ru-RU" sz="2800" b="1" dirty="0">
                <a:latin typeface="Georgia" pitchFamily="18" charset="0"/>
                <a:cs typeface="Arial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12"/>
          <p:cNvSpPr/>
          <p:nvPr/>
        </p:nvSpPr>
        <p:spPr>
          <a:xfrm>
            <a:off x="0" y="4437112"/>
            <a:ext cx="9144000" cy="1119339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8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1" descr="C:\Users\Acer\Desktop\вебинар\фото\IMG-7fd29f9a6ba6b00122eb0f29716e119c-V.jpg">
            <a:extLst>
              <a:ext uri="{FF2B5EF4-FFF2-40B4-BE49-F238E27FC236}">
                <a16:creationId xmlns:a16="http://schemas.microsoft.com/office/drawing/2014/main" id="{DB0E9F93-9C3F-4B79-AB1F-F59DC9668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3191677" cy="2393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C:\Users\Acer\Desktop\вебинар\фото\IMG-13ee671cb7bccd5285c2d25883e41279-V.jpg">
            <a:extLst>
              <a:ext uri="{FF2B5EF4-FFF2-40B4-BE49-F238E27FC236}">
                <a16:creationId xmlns:a16="http://schemas.microsoft.com/office/drawing/2014/main" id="{CFCBBBE3-9B18-4AB8-A128-A894ED446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340768"/>
            <a:ext cx="1944216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 descr="C:\Users\Acer\Desktop\вебинар\для презентации\IMG_5240.JPG">
            <a:extLst>
              <a:ext uri="{FF2B5EF4-FFF2-40B4-BE49-F238E27FC236}">
                <a16:creationId xmlns:a16="http://schemas.microsoft.com/office/drawing/2014/main" id="{5C68DA0B-A711-450F-A004-8DD50EA5B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412776"/>
            <a:ext cx="3263008" cy="2447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5" descr="D:\фото Дзежинского,8\фото\ФОТО РАЗНОЕ\200520111019.jpg">
            <a:extLst>
              <a:ext uri="{FF2B5EF4-FFF2-40B4-BE49-F238E27FC236}">
                <a16:creationId xmlns:a16="http://schemas.microsoft.com/office/drawing/2014/main" id="{87BD63CF-31FA-4A07-BE2B-004EC3BFF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143380"/>
            <a:ext cx="2615613" cy="2183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D:\фото Дзежинского,8\фото\ФОТО РАЗНОЕ\19052011957.jpg">
            <a:extLst>
              <a:ext uri="{FF2B5EF4-FFF2-40B4-BE49-F238E27FC236}">
                <a16:creationId xmlns:a16="http://schemas.microsoft.com/office/drawing/2014/main" id="{01A5FC53-F66B-4F20-ABE8-85F7BC672CD3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9208" y="4127808"/>
            <a:ext cx="2448272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D:\фото Дзежинского,8\фото\фотографии МАДОУ ЦРР _ДС №41 Росинка\фото Северная 9 А\сенсорная\1.jpg">
            <a:extLst>
              <a:ext uri="{FF2B5EF4-FFF2-40B4-BE49-F238E27FC236}">
                <a16:creationId xmlns:a16="http://schemas.microsoft.com/office/drawing/2014/main" id="{23FD9830-93F5-469D-A2D6-35BDC39841EB}"/>
              </a:ext>
            </a:extLst>
          </p:cNvPr>
          <p:cNvPicPr/>
          <p:nvPr/>
        </p:nvPicPr>
        <p:blipFill>
          <a:blip r:embed="rId8" cstate="print"/>
          <a:srcRect l="5424" t="3000" r="2361" b="4000"/>
          <a:stretch>
            <a:fillRect/>
          </a:stretch>
        </p:blipFill>
        <p:spPr bwMode="auto">
          <a:xfrm>
            <a:off x="6084168" y="4149080"/>
            <a:ext cx="2736304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8629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12"/>
          <p:cNvSpPr/>
          <p:nvPr/>
        </p:nvSpPr>
        <p:spPr>
          <a:xfrm>
            <a:off x="0" y="4437112"/>
            <a:ext cx="9144000" cy="1119339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8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 descr="D:\Мои документы\Фотографии\среда для инвалидов\20171027_072837.jpg">
            <a:extLst>
              <a:ext uri="{FF2B5EF4-FFF2-40B4-BE49-F238E27FC236}">
                <a16:creationId xmlns:a16="http://schemas.microsoft.com/office/drawing/2014/main" id="{471A9D88-2AC6-486D-B8C9-79F4B583CD5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57" y="1019932"/>
            <a:ext cx="2000264" cy="2190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Елена\Desktop\ФОТО СРЕДЫ\20190222_091156.jpg">
            <a:extLst>
              <a:ext uri="{FF2B5EF4-FFF2-40B4-BE49-F238E27FC236}">
                <a16:creationId xmlns:a16="http://schemas.microsoft.com/office/drawing/2014/main" id="{A6952468-AD0A-47B4-A134-95960A475846}"/>
              </a:ext>
            </a:extLst>
          </p:cNvPr>
          <p:cNvPicPr/>
          <p:nvPr/>
        </p:nvPicPr>
        <p:blipFill>
          <a:blip r:embed="rId4" cstate="print"/>
          <a:srcRect t="8892" b="14982"/>
          <a:stretch>
            <a:fillRect/>
          </a:stretch>
        </p:blipFill>
        <p:spPr bwMode="auto">
          <a:xfrm>
            <a:off x="2707428" y="1019931"/>
            <a:ext cx="1571636" cy="2190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Елена\Desktop\ФОТО СРЕДЫ\20190222_112338.jpg">
            <a:extLst>
              <a:ext uri="{FF2B5EF4-FFF2-40B4-BE49-F238E27FC236}">
                <a16:creationId xmlns:a16="http://schemas.microsoft.com/office/drawing/2014/main" id="{CD234836-2F99-4A79-BFC5-AFD5169488BF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6077" y="1056029"/>
            <a:ext cx="1643074" cy="2190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Елена\Desktop\ФОТО СРЕДЫ\20190222_091658.jpg">
            <a:extLst>
              <a:ext uri="{FF2B5EF4-FFF2-40B4-BE49-F238E27FC236}">
                <a16:creationId xmlns:a16="http://schemas.microsoft.com/office/drawing/2014/main" id="{08176603-BF42-45C2-A6C7-5DCA409DDD2C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6613" y="929849"/>
            <a:ext cx="1928826" cy="2666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\\192.168.0.11\global\Яковлева Е.Е\фото среда для инвалидов\20171027_074743.jpg">
            <a:extLst>
              <a:ext uri="{FF2B5EF4-FFF2-40B4-BE49-F238E27FC236}">
                <a16:creationId xmlns:a16="http://schemas.microsoft.com/office/drawing/2014/main" id="{8342E356-1A05-475E-A906-06B487D4DEB0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619502"/>
            <a:ext cx="1714512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D:\ДОСТУПНАЯ СРЕДА (ИНВАЛИДЫ)\ФОТО СРЕДЫ\20190222_091913.jpg">
            <a:extLst>
              <a:ext uri="{FF2B5EF4-FFF2-40B4-BE49-F238E27FC236}">
                <a16:creationId xmlns:a16="http://schemas.microsoft.com/office/drawing/2014/main" id="{AC7E6D40-214A-40CD-8219-1634579066A4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5449" y="3571872"/>
            <a:ext cx="1428760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C:\Users\Елена\Desktop\ФОТО СРЕДЫ\20190222_090625.jpg">
            <a:extLst>
              <a:ext uri="{FF2B5EF4-FFF2-40B4-BE49-F238E27FC236}">
                <a16:creationId xmlns:a16="http://schemas.microsoft.com/office/drawing/2014/main" id="{EAD87427-D94F-41F4-B0BB-C1A5AEF04ADF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5978" y="3618897"/>
            <a:ext cx="1500198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C:\Users\Елена\Desktop\ФОТО СРЕДЫ\20190222_090815.jpg">
            <a:extLst>
              <a:ext uri="{FF2B5EF4-FFF2-40B4-BE49-F238E27FC236}">
                <a16:creationId xmlns:a16="http://schemas.microsoft.com/office/drawing/2014/main" id="{02B31463-119E-45A2-8B5E-056B243313D7}"/>
              </a:ext>
            </a:extLst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99085" y="3667126"/>
            <a:ext cx="1000132" cy="2381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C:\Users\Елена\Desktop\ФОТО СРЕДЫ\20190222_090837.jpg">
            <a:extLst>
              <a:ext uri="{FF2B5EF4-FFF2-40B4-BE49-F238E27FC236}">
                <a16:creationId xmlns:a16="http://schemas.microsoft.com/office/drawing/2014/main" id="{B8BA674E-977A-4C1E-A907-676D56E168CE}"/>
              </a:ext>
            </a:extLst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03803" y="3989451"/>
            <a:ext cx="1571636" cy="1905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37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"/>
          <p:cNvSpPr/>
          <p:nvPr/>
        </p:nvSpPr>
        <p:spPr>
          <a:xfrm>
            <a:off x="899592" y="1556792"/>
            <a:ext cx="73115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адрес: </a:t>
            </a:r>
          </a:p>
          <a:p>
            <a:pPr lvl="0"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628616, Ханты-Мансийский автономный округ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 Нижневартовск, ул.Северная, дом 9а.</a:t>
            </a:r>
          </a:p>
          <a:p>
            <a:pPr lvl="0" algn="ctr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Телефон: 8 (3466) 26-38-98.</a:t>
            </a:r>
          </a:p>
          <a:p>
            <a:pPr lvl="0" algn="ctr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</a:t>
            </a:r>
          </a:p>
          <a:p>
            <a:pPr algn="ctr"/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MADOYNV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-41@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yandex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hlinkClick r:id="rId3"/>
              </a:rPr>
              <a:t>https://ds41-nizhnevartovsk-r86.gosweb.gosuslugi.ru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5937" y="38362"/>
            <a:ext cx="7042367" cy="77432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31583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123698"/>
            <a:ext cx="7776864" cy="560228"/>
          </a:xfrm>
        </p:spPr>
        <p:txBody>
          <a:bodyPr/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23" name="Прямоугольник 12"/>
          <p:cNvSpPr/>
          <p:nvPr/>
        </p:nvSpPr>
        <p:spPr>
          <a:xfrm>
            <a:off x="0" y="4437112"/>
            <a:ext cx="9144000" cy="1119339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8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C183D4-86AD-4805-8458-27C07C97D498}"/>
              </a:ext>
            </a:extLst>
          </p:cNvPr>
          <p:cNvSpPr txBox="1"/>
          <p:nvPr/>
        </p:nvSpPr>
        <p:spPr>
          <a:xfrm>
            <a:off x="683568" y="1441103"/>
            <a:ext cx="78488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"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 национальных целях и стратегических задачах развития Российской Федерации на период до 2024 года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" - «….создание условий для раннего развития детей в возрасте до трёх лет, реализация программы психолого-педагогической, методической и консультативной помощи родителям детей, получающих дошкольное образование в семье»</a:t>
            </a:r>
          </a:p>
        </p:txBody>
      </p:sp>
    </p:spTree>
    <p:extLst>
      <p:ext uri="{BB962C8B-B14F-4D97-AF65-F5344CB8AC3E}">
        <p14:creationId xmlns:p14="http://schemas.microsoft.com/office/powerpoint/2010/main" val="2230353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1"/>
          <p:cNvSpPr>
            <a:spLocks noChangeArrowheads="1"/>
          </p:cNvSpPr>
          <p:nvPr/>
        </p:nvSpPr>
        <p:spPr bwMode="auto">
          <a:xfrm>
            <a:off x="2269866" y="214289"/>
            <a:ext cx="4071966" cy="90452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kumimoji="0" lang="ru-RU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ранней помощи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aseline="0" dirty="0">
                <a:latin typeface="Times New Roman" pitchFamily="18" charset="0"/>
                <a:cs typeface="Times New Roman" pitchFamily="18" charset="0"/>
              </a:rPr>
              <a:t>МАДОУ г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Нижневартовска ДС №41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Росинка»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AutoShape 2"/>
          <p:cNvSpPr>
            <a:spLocks noChangeArrowheads="1"/>
          </p:cNvSpPr>
          <p:nvPr/>
        </p:nvSpPr>
        <p:spPr bwMode="auto">
          <a:xfrm rot="-1980656">
            <a:off x="1688383" y="992534"/>
            <a:ext cx="471789" cy="179763"/>
          </a:xfrm>
          <a:prstGeom prst="leftArrow">
            <a:avLst>
              <a:gd name="adj1" fmla="val 50000"/>
              <a:gd name="adj2" fmla="val 32108"/>
            </a:avLst>
          </a:prstGeom>
          <a:solidFill>
            <a:srgbClr val="8DB3E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214282" y="1357298"/>
            <a:ext cx="2740025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Коррекционно-развивающая направление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3286116" y="1357298"/>
            <a:ext cx="2679700" cy="500066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Консультативно – диагностическое направление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3143240" y="2143116"/>
            <a:ext cx="1428760" cy="71438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сихологическая</a:t>
            </a: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4714877" y="2071678"/>
            <a:ext cx="1500198" cy="71438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едагогическая</a:t>
            </a:r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6357950" y="2071678"/>
            <a:ext cx="1285884" cy="78581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Психолого-педагогическая помощь</a:t>
            </a:r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7929554" y="2071678"/>
            <a:ext cx="1214446" cy="78581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Методическая помощь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FE16D-6F69-4D63-8284-A848C269C85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215074" y="1285860"/>
            <a:ext cx="2679700" cy="500066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Информационно-методическое направление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 rot="13479108">
            <a:off x="6435262" y="937873"/>
            <a:ext cx="471789" cy="195907"/>
          </a:xfrm>
          <a:prstGeom prst="leftArrow">
            <a:avLst>
              <a:gd name="adj1" fmla="val 50000"/>
              <a:gd name="adj2" fmla="val 32108"/>
            </a:avLst>
          </a:prstGeom>
          <a:solidFill>
            <a:srgbClr val="8DB3E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142844" y="2000240"/>
            <a:ext cx="1285884" cy="71438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Коррекционно-развивающие</a:t>
            </a:r>
            <a:r>
              <a:rPr kumimoji="0" lang="ru-RU" sz="1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занятия</a:t>
            </a:r>
            <a:endParaRPr kumimoji="0" lang="ru-RU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1643042" y="2000240"/>
            <a:ext cx="1285884" cy="85725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Организационно-методическая помощь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10800000" flipV="1">
            <a:off x="785786" y="1857364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143108" y="1857364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37894" idx="0"/>
          </p:cNvCxnSpPr>
          <p:nvPr/>
        </p:nvCxnSpPr>
        <p:spPr>
          <a:xfrm rot="10800000" flipV="1">
            <a:off x="3857620" y="1928802"/>
            <a:ext cx="357196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37895" idx="0"/>
          </p:cNvCxnSpPr>
          <p:nvPr/>
        </p:nvCxnSpPr>
        <p:spPr>
          <a:xfrm>
            <a:off x="5214942" y="1928802"/>
            <a:ext cx="25003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6929454" y="1857364"/>
            <a:ext cx="14287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429652" y="1857364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utoShape 5"/>
          <p:cNvSpPr>
            <a:spLocks noChangeArrowheads="1"/>
          </p:cNvSpPr>
          <p:nvPr/>
        </p:nvSpPr>
        <p:spPr bwMode="auto">
          <a:xfrm>
            <a:off x="2928926" y="3000372"/>
            <a:ext cx="2679700" cy="285752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Специалисты</a:t>
            </a:r>
            <a:r>
              <a:rPr kumimoji="0" lang="ru-RU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учреждения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9" name="AutoShape 6"/>
          <p:cNvSpPr>
            <a:spLocks noChangeArrowheads="1"/>
          </p:cNvSpPr>
          <p:nvPr/>
        </p:nvSpPr>
        <p:spPr bwMode="auto">
          <a:xfrm>
            <a:off x="2857488" y="3571876"/>
            <a:ext cx="1285884" cy="50006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</p:txBody>
      </p:sp>
      <p:sp>
        <p:nvSpPr>
          <p:cNvPr id="40" name="AutoShape 6"/>
          <p:cNvSpPr>
            <a:spLocks noChangeArrowheads="1"/>
          </p:cNvSpPr>
          <p:nvPr/>
        </p:nvSpPr>
        <p:spPr bwMode="auto">
          <a:xfrm>
            <a:off x="4572000" y="3571876"/>
            <a:ext cx="1285884" cy="50006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Социальный</a:t>
            </a:r>
            <a:r>
              <a:rPr kumimoji="0" lang="ru-RU" sz="1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педагог</a:t>
            </a:r>
            <a:endParaRPr kumimoji="0" lang="ru-RU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1142976" y="3500438"/>
            <a:ext cx="1428760" cy="42862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6072198" y="3500438"/>
            <a:ext cx="1857388" cy="50006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Заместитель</a:t>
            </a:r>
            <a:r>
              <a:rPr kumimoji="0" lang="ru-RU" sz="1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заведующего по ВМР</a:t>
            </a:r>
            <a:endParaRPr kumimoji="0" lang="ru-RU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3143240" y="4429132"/>
            <a:ext cx="2679700" cy="4286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Инфраструктура</a:t>
            </a:r>
            <a:r>
              <a:rPr kumimoji="0" lang="ru-RU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учреждения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1643042" y="5214951"/>
            <a:ext cx="1143008" cy="71438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Сенсорная</a:t>
            </a:r>
            <a:r>
              <a:rPr kumimoji="0" lang="ru-RU" sz="1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комната</a:t>
            </a:r>
            <a:endParaRPr kumimoji="0" lang="ru-RU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142844" y="5214950"/>
            <a:ext cx="1357322" cy="80633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Логопедический кабинет</a:t>
            </a:r>
          </a:p>
        </p:txBody>
      </p:sp>
      <p:sp>
        <p:nvSpPr>
          <p:cNvPr id="47" name="AutoShape 6"/>
          <p:cNvSpPr>
            <a:spLocks noChangeArrowheads="1"/>
          </p:cNvSpPr>
          <p:nvPr/>
        </p:nvSpPr>
        <p:spPr bwMode="auto">
          <a:xfrm>
            <a:off x="3000364" y="5416592"/>
            <a:ext cx="1320015" cy="80794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Кабинет</a:t>
            </a:r>
            <a:r>
              <a:rPr kumimoji="0" lang="ru-RU" sz="1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педагога-психолога</a:t>
            </a:r>
            <a:endParaRPr kumimoji="0" lang="ru-RU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AutoShape 6"/>
          <p:cNvSpPr>
            <a:spLocks noChangeArrowheads="1"/>
          </p:cNvSpPr>
          <p:nvPr/>
        </p:nvSpPr>
        <p:spPr bwMode="auto">
          <a:xfrm>
            <a:off x="6143636" y="5286388"/>
            <a:ext cx="1428760" cy="73489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Игровая</a:t>
            </a:r>
            <a:r>
              <a:rPr kumimoji="0" lang="ru-RU" sz="1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комната для детей раннего возраста </a:t>
            </a:r>
            <a:endParaRPr kumimoji="0" lang="ru-RU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AutoShape 6"/>
          <p:cNvSpPr>
            <a:spLocks noChangeArrowheads="1"/>
          </p:cNvSpPr>
          <p:nvPr/>
        </p:nvSpPr>
        <p:spPr bwMode="auto">
          <a:xfrm>
            <a:off x="7786710" y="5286385"/>
            <a:ext cx="1214446" cy="64294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Музыкальный зал</a:t>
            </a:r>
            <a:endParaRPr kumimoji="0" lang="ru-RU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AutoShape 6"/>
          <p:cNvSpPr>
            <a:spLocks noChangeArrowheads="1"/>
          </p:cNvSpPr>
          <p:nvPr/>
        </p:nvSpPr>
        <p:spPr bwMode="auto">
          <a:xfrm>
            <a:off x="4615765" y="5481442"/>
            <a:ext cx="1285884" cy="71438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Спортивный</a:t>
            </a:r>
            <a:r>
              <a:rPr kumimoji="0" lang="ru-RU" sz="1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зал</a:t>
            </a:r>
            <a:endParaRPr kumimoji="0" lang="ru-RU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единительная линия 51"/>
          <p:cNvCxnSpPr>
            <a:cxnSpLocks/>
          </p:cNvCxnSpPr>
          <p:nvPr/>
        </p:nvCxnSpPr>
        <p:spPr>
          <a:xfrm flipH="1">
            <a:off x="1268382" y="4521090"/>
            <a:ext cx="1946296" cy="550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cxnSpLocks/>
            <a:endCxn id="44" idx="1"/>
          </p:cNvCxnSpPr>
          <p:nvPr/>
        </p:nvCxnSpPr>
        <p:spPr>
          <a:xfrm flipV="1">
            <a:off x="2269866" y="4643446"/>
            <a:ext cx="873374" cy="464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10800000">
            <a:off x="5857884" y="4500570"/>
            <a:ext cx="2214578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3687182" y="5168807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10800000">
            <a:off x="5857884" y="4643446"/>
            <a:ext cx="714380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 flipH="1" flipV="1">
            <a:off x="4894265" y="5165766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129CC73F-24C7-44CD-A84B-B9A85AF3DD75}"/>
              </a:ext>
            </a:extLst>
          </p:cNvPr>
          <p:cNvSpPr/>
          <p:nvPr/>
        </p:nvSpPr>
        <p:spPr>
          <a:xfrm>
            <a:off x="4320379" y="1118816"/>
            <a:ext cx="162711" cy="23848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rot="10800000" flipV="1">
            <a:off x="2214546" y="3357562"/>
            <a:ext cx="85725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3607587" y="3464719"/>
            <a:ext cx="214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>
            <a:off x="4822033" y="3464719"/>
            <a:ext cx="214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5500694" y="3357562"/>
            <a:ext cx="785818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123698"/>
            <a:ext cx="7776864" cy="560228"/>
          </a:xfrm>
        </p:spPr>
        <p:txBody>
          <a:bodyPr/>
          <a:lstStyle/>
          <a:p>
            <a:r>
              <a:rPr lang="ru-RU" altLang="zh-CN" sz="2600" b="1" dirty="0">
                <a:latin typeface="Times New Roman" pitchFamily="18" charset="0"/>
                <a:cs typeface="Times New Roman" pitchFamily="18" charset="0"/>
              </a:rPr>
              <a:t>Механизм реализации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ранней психолого-педагогической помощи</a:t>
            </a:r>
            <a:endParaRPr lang="ru-RU" sz="2600" dirty="0"/>
          </a:p>
        </p:txBody>
      </p:sp>
      <p:sp>
        <p:nvSpPr>
          <p:cNvPr id="23" name="Прямоугольник 12"/>
          <p:cNvSpPr/>
          <p:nvPr/>
        </p:nvSpPr>
        <p:spPr>
          <a:xfrm>
            <a:off x="0" y="4410995"/>
            <a:ext cx="9144000" cy="1119339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8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BB66A5A2-7E33-466D-ADAE-1078801EDE18}"/>
              </a:ext>
            </a:extLst>
          </p:cNvPr>
          <p:cNvSpPr/>
          <p:nvPr/>
        </p:nvSpPr>
        <p:spPr>
          <a:xfrm>
            <a:off x="1357290" y="157161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FDFF617-E5FB-49EE-A1E2-14E36207BE80}"/>
              </a:ext>
            </a:extLst>
          </p:cNvPr>
          <p:cNvSpPr/>
          <p:nvPr/>
        </p:nvSpPr>
        <p:spPr>
          <a:xfrm>
            <a:off x="1357290" y="2214554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D90B1E7-EFA3-4557-ACD5-3A07CD6713F0}"/>
              </a:ext>
            </a:extLst>
          </p:cNvPr>
          <p:cNvSpPr/>
          <p:nvPr/>
        </p:nvSpPr>
        <p:spPr>
          <a:xfrm>
            <a:off x="1357290" y="285749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A3F4E23-F29C-43A7-9149-C2DE14DD64F7}"/>
              </a:ext>
            </a:extLst>
          </p:cNvPr>
          <p:cNvSpPr/>
          <p:nvPr/>
        </p:nvSpPr>
        <p:spPr>
          <a:xfrm>
            <a:off x="1357290" y="350043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43F07A6-09F5-45B6-83C9-17F63BB4BF9D}"/>
              </a:ext>
            </a:extLst>
          </p:cNvPr>
          <p:cNvSpPr/>
          <p:nvPr/>
        </p:nvSpPr>
        <p:spPr>
          <a:xfrm>
            <a:off x="1357290" y="414338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21525C2-12FC-4802-B736-C22481ED173B}"/>
              </a:ext>
            </a:extLst>
          </p:cNvPr>
          <p:cNvSpPr/>
          <p:nvPr/>
        </p:nvSpPr>
        <p:spPr>
          <a:xfrm>
            <a:off x="1357290" y="4714884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88F97D7-22EB-4AB2-BFF6-B94B2D0061B9}"/>
              </a:ext>
            </a:extLst>
          </p:cNvPr>
          <p:cNvSpPr/>
          <p:nvPr/>
        </p:nvSpPr>
        <p:spPr>
          <a:xfrm>
            <a:off x="1357290" y="528638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DAB10842-DC61-4496-B6C0-F1D32B909E80}"/>
              </a:ext>
            </a:extLst>
          </p:cNvPr>
          <p:cNvSpPr/>
          <p:nvPr/>
        </p:nvSpPr>
        <p:spPr>
          <a:xfrm>
            <a:off x="1357290" y="592933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F791B4BC-431D-4054-A0F1-1101C492E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32" y="1547169"/>
            <a:ext cx="6172168" cy="43738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Комплексная психолого-педагогическая диагностика отклонений в развитии.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6F48DB31-7698-43C8-BAC6-2EBDB93AD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32" y="2214554"/>
            <a:ext cx="6172168" cy="42862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Выявление детей раннего возраста, нуждающихся в психолого-педагогической помощи.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8C61E54-B715-4F9A-AC39-82FC66203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32" y="2786058"/>
            <a:ext cx="6172168" cy="42862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Собеседование с родителями ребенка по выявленным проблемам. Обращение семьи по вопросам ранней помощи.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78EF67DD-CCDF-4670-9918-4D8407EE8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32" y="3500438"/>
            <a:ext cx="6172168" cy="42862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Разработка индивидуальной программы психолого-педагогической помощи ребенку</a:t>
            </a:r>
            <a:r>
              <a:rPr lang="ru-RU" sz="1200" dirty="0"/>
              <a:t>.</a:t>
            </a: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7C765C7E-F59D-406D-9608-2F56EB182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32" y="4143380"/>
            <a:ext cx="6172168" cy="42862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Промежуточная диагностика</a:t>
            </a: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E0B74898-A62F-41F6-80EE-F836ABE32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70" y="5357826"/>
            <a:ext cx="6172168" cy="42862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Итоговая психолого-педагогическая диагностика</a:t>
            </a:r>
            <a:r>
              <a:rPr lang="ru-RU" sz="1200" dirty="0"/>
              <a:t>.</a:t>
            </a: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1A2F3394-F7DA-4DE9-8F67-86CF11726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70" y="4786322"/>
            <a:ext cx="6172168" cy="42862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Внесение корректив в индивидуальную программу сопровождения ребенка.</a:t>
            </a: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E1271372-BD29-400E-A46B-A992C5A06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70" y="6000768"/>
            <a:ext cx="6172168" cy="42862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Определение дальнейшего образовательного маршрута</a:t>
            </a:r>
            <a:r>
              <a:rPr lang="ru-RU" sz="1200" dirty="0"/>
              <a:t>.</a:t>
            </a:r>
          </a:p>
          <a:p>
            <a:pPr lvl="0"/>
            <a:r>
              <a:rPr lang="ru-RU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9855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123698"/>
            <a:ext cx="7776864" cy="560228"/>
          </a:xfrm>
        </p:spPr>
        <p:txBody>
          <a:bodyPr/>
          <a:lstStyle/>
          <a:p>
            <a:pPr algn="ctr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Кадровый состав по оказанию ранней помощи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D430419-5924-4714-AD86-61165BBF4BD9}"/>
              </a:ext>
            </a:extLst>
          </p:cNvPr>
          <p:cNvSpPr/>
          <p:nvPr/>
        </p:nvSpPr>
        <p:spPr>
          <a:xfrm>
            <a:off x="357158" y="1214422"/>
            <a:ext cx="2088232" cy="1385333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Заведующий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C3BEAA7-AE5B-486D-B2E3-A96697F5F252}"/>
              </a:ext>
            </a:extLst>
          </p:cNvPr>
          <p:cNvSpPr/>
          <p:nvPr/>
        </p:nvSpPr>
        <p:spPr>
          <a:xfrm>
            <a:off x="3643306" y="1903423"/>
            <a:ext cx="2071702" cy="1385333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заведующего по ВМР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A21CA72-D8B1-4624-AEE6-A96A6B9BC212}"/>
              </a:ext>
            </a:extLst>
          </p:cNvPr>
          <p:cNvSpPr/>
          <p:nvPr/>
        </p:nvSpPr>
        <p:spPr>
          <a:xfrm>
            <a:off x="6858017" y="2566642"/>
            <a:ext cx="2000264" cy="1385333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7F577C4-4C59-40F6-9089-278F80EAEBEB}"/>
              </a:ext>
            </a:extLst>
          </p:cNvPr>
          <p:cNvSpPr/>
          <p:nvPr/>
        </p:nvSpPr>
        <p:spPr>
          <a:xfrm>
            <a:off x="428596" y="3571876"/>
            <a:ext cx="1976528" cy="1344021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E8ED712-E4C9-4C13-9B2B-D06336C9E3E3}"/>
              </a:ext>
            </a:extLst>
          </p:cNvPr>
          <p:cNvSpPr/>
          <p:nvPr/>
        </p:nvSpPr>
        <p:spPr>
          <a:xfrm>
            <a:off x="3714744" y="4437112"/>
            <a:ext cx="2000264" cy="1512168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Социальный педагог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DF68791-27C5-44A1-BC21-531773CFDBAE}"/>
              </a:ext>
            </a:extLst>
          </p:cNvPr>
          <p:cNvSpPr/>
          <p:nvPr/>
        </p:nvSpPr>
        <p:spPr>
          <a:xfrm>
            <a:off x="6929455" y="4996781"/>
            <a:ext cx="1928826" cy="1344022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руководитель, инструктор по ФИЗО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214282" y="107154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643702" y="235743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3428992" y="171448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214282" y="335756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3500430" y="421481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6715140" y="478632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3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123698"/>
            <a:ext cx="7776864" cy="560228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Сетевое взаимодействие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12"/>
          <p:cNvSpPr/>
          <p:nvPr/>
        </p:nvSpPr>
        <p:spPr>
          <a:xfrm>
            <a:off x="0" y="4437112"/>
            <a:ext cx="9144000" cy="1119339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8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" descr="C:\Users\Acer\Desktop\вебинар\для светы фото\IMG_5268.JPG">
            <a:extLst>
              <a:ext uri="{FF2B5EF4-FFF2-40B4-BE49-F238E27FC236}">
                <a16:creationId xmlns:a16="http://schemas.microsoft.com/office/drawing/2014/main" id="{630F2C94-CA4A-4584-AAE0-60A5E8B86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01549"/>
            <a:ext cx="2663619" cy="1997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4" descr="\\1PK\global\Волкова Л.М\бабушки\20181006_102500.jpg">
            <a:extLst>
              <a:ext uri="{FF2B5EF4-FFF2-40B4-BE49-F238E27FC236}">
                <a16:creationId xmlns:a16="http://schemas.microsoft.com/office/drawing/2014/main" id="{82A61C20-F4A7-467B-A0D5-92C260CE5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9822" y="1301549"/>
            <a:ext cx="2333641" cy="2127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" descr="C:\Users\Acer\Desktop\Мои документы\фото\РМЦ\P1012067.JPG">
            <a:extLst>
              <a:ext uri="{FF2B5EF4-FFF2-40B4-BE49-F238E27FC236}">
                <a16:creationId xmlns:a16="http://schemas.microsoft.com/office/drawing/2014/main" id="{21B96E67-6624-4C44-8515-A4D6880C9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3820" y="1316307"/>
            <a:ext cx="2714644" cy="2036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2" descr="C:\Users\Acer\Desktop\Мои документы\фото\РМЦ\P1012040.JPG">
            <a:extLst>
              <a:ext uri="{FF2B5EF4-FFF2-40B4-BE49-F238E27FC236}">
                <a16:creationId xmlns:a16="http://schemas.microsoft.com/office/drawing/2014/main" id="{B93C149B-87B2-4409-A0FB-0C2C9325D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789040"/>
            <a:ext cx="2690847" cy="2018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5" descr="\\1PK\global\Волкова Л.М\бабушки\20181006_101720.jpg">
            <a:extLst>
              <a:ext uri="{FF2B5EF4-FFF2-40B4-BE49-F238E27FC236}">
                <a16:creationId xmlns:a16="http://schemas.microsoft.com/office/drawing/2014/main" id="{31656BA7-6AD2-431D-B7A0-6F7AE5246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3786190"/>
            <a:ext cx="2405079" cy="201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3" descr="C:\Users\Acer\Desktop\Мои документы\фото\РМЦ\P1012064.JPG">
            <a:extLst>
              <a:ext uri="{FF2B5EF4-FFF2-40B4-BE49-F238E27FC236}">
                <a16:creationId xmlns:a16="http://schemas.microsoft.com/office/drawing/2014/main" id="{E5FAD4A7-FFA2-4E00-98FF-10DEFF65D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20030" y="3768338"/>
            <a:ext cx="2666573" cy="2036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059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123698"/>
            <a:ext cx="7776864" cy="560228"/>
          </a:xfrm>
        </p:spPr>
        <p:txBody>
          <a:bodyPr/>
          <a:lstStyle/>
          <a:p>
            <a:pPr algn="ctr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</p:txBody>
      </p:sp>
      <p:sp>
        <p:nvSpPr>
          <p:cNvPr id="23" name="Прямоугольник 12"/>
          <p:cNvSpPr/>
          <p:nvPr/>
        </p:nvSpPr>
        <p:spPr>
          <a:xfrm>
            <a:off x="0" y="4437112"/>
            <a:ext cx="9144000" cy="1119339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8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19" descr="E:\фото садик 11-2017\DSCN5384.JPG">
            <a:extLst>
              <a:ext uri="{FF2B5EF4-FFF2-40B4-BE49-F238E27FC236}">
                <a16:creationId xmlns:a16="http://schemas.microsoft.com/office/drawing/2014/main" id="{D71ADC22-5734-4E00-B4E1-A01E3ED53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9452"/>
          <a:stretch>
            <a:fillRect/>
          </a:stretch>
        </p:blipFill>
        <p:spPr bwMode="auto">
          <a:xfrm>
            <a:off x="428596" y="1381254"/>
            <a:ext cx="2559228" cy="1706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C:\Documents and Settings\Belosnejka\Рабочий стол\Slayd5153.jpg">
            <a:extLst>
              <a:ext uri="{FF2B5EF4-FFF2-40B4-BE49-F238E27FC236}">
                <a16:creationId xmlns:a16="http://schemas.microsoft.com/office/drawing/2014/main" id="{91D51D8C-877E-4C92-B53F-D756DDC89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31131" t="61609" r="35260" b="5373"/>
          <a:stretch>
            <a:fillRect/>
          </a:stretch>
        </p:blipFill>
        <p:spPr bwMode="auto">
          <a:xfrm>
            <a:off x="3309091" y="1425406"/>
            <a:ext cx="2415080" cy="1690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Acer\Desktop\вебинар\для презентации\2.JPG">
            <a:extLst>
              <a:ext uri="{FF2B5EF4-FFF2-40B4-BE49-F238E27FC236}">
                <a16:creationId xmlns:a16="http://schemas.microsoft.com/office/drawing/2014/main" id="{FFEBA360-D563-4549-BC47-3F7A21385DB6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5439" y="1342092"/>
            <a:ext cx="2641763" cy="1745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1" descr="C:\Users\Acer\Desktop\вебинар\для презентации 2\DSC_0208.JPG">
            <a:extLst>
              <a:ext uri="{FF2B5EF4-FFF2-40B4-BE49-F238E27FC236}">
                <a16:creationId xmlns:a16="http://schemas.microsoft.com/office/drawing/2014/main" id="{0672D082-BE44-4F45-8E5D-613218482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933056"/>
            <a:ext cx="2623068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D:\фото Дзежинского,8\разное\DSCN3025.JPG">
            <a:extLst>
              <a:ext uri="{FF2B5EF4-FFF2-40B4-BE49-F238E27FC236}">
                <a16:creationId xmlns:a16="http://schemas.microsoft.com/office/drawing/2014/main" id="{C02CFBE3-84C3-4E1D-B968-4A17E4E7CF72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64503" y="3929066"/>
            <a:ext cx="2415080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D:\фото Дзежинского,8\разное\DSCN2987.JPG">
            <a:extLst>
              <a:ext uri="{FF2B5EF4-FFF2-40B4-BE49-F238E27FC236}">
                <a16:creationId xmlns:a16="http://schemas.microsoft.com/office/drawing/2014/main" id="{74965EFA-262E-453E-A432-FC634B61D2C0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67914" y="3929066"/>
            <a:ext cx="2519288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95802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123698"/>
            <a:ext cx="7776864" cy="560228"/>
          </a:xfrm>
        </p:spPr>
        <p:txBody>
          <a:bodyPr/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родителями</a:t>
            </a:r>
          </a:p>
        </p:txBody>
      </p:sp>
      <p:sp>
        <p:nvSpPr>
          <p:cNvPr id="23" name="Прямоугольник 12"/>
          <p:cNvSpPr/>
          <p:nvPr/>
        </p:nvSpPr>
        <p:spPr>
          <a:xfrm>
            <a:off x="0" y="4437112"/>
            <a:ext cx="9144000" cy="1119339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8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0EB76D-71DC-4986-AD9B-056B69F31424}"/>
              </a:ext>
            </a:extLst>
          </p:cNvPr>
          <p:cNvPicPr/>
          <p:nvPr/>
        </p:nvPicPr>
        <p:blipFill>
          <a:blip r:embed="rId3" cstate="print"/>
          <a:srcRect t="2941"/>
          <a:stretch>
            <a:fillRect/>
          </a:stretch>
        </p:blipFill>
        <p:spPr bwMode="auto">
          <a:xfrm>
            <a:off x="832047" y="1071546"/>
            <a:ext cx="321471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" descr="C:\Users\Acer\Downloads\15-03-2019_13-42-24\IMG_5281.JPG">
            <a:extLst>
              <a:ext uri="{FF2B5EF4-FFF2-40B4-BE49-F238E27FC236}">
                <a16:creationId xmlns:a16="http://schemas.microsoft.com/office/drawing/2014/main" id="{8067E7D8-8905-4D49-A880-D38194A78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b="67434"/>
          <a:stretch>
            <a:fillRect/>
          </a:stretch>
        </p:blipFill>
        <p:spPr bwMode="auto">
          <a:xfrm>
            <a:off x="5385329" y="1272340"/>
            <a:ext cx="2714644" cy="1571636"/>
          </a:xfrm>
          <a:prstGeom prst="rect">
            <a:avLst/>
          </a:prstGeom>
          <a:noFill/>
        </p:spPr>
      </p:pic>
      <p:pic>
        <p:nvPicPr>
          <p:cNvPr id="6" name="Picture 3" descr="C:\Users\Acer\Downloads\15-03-2019_13-42-24\IMG_5282.JPG">
            <a:extLst>
              <a:ext uri="{FF2B5EF4-FFF2-40B4-BE49-F238E27FC236}">
                <a16:creationId xmlns:a16="http://schemas.microsoft.com/office/drawing/2014/main" id="{6CEA82FF-5B4F-4D32-8D91-C4983DC72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0799" y="3816620"/>
            <a:ext cx="1857388" cy="2571768"/>
          </a:xfrm>
          <a:prstGeom prst="rect">
            <a:avLst/>
          </a:prstGeom>
          <a:noFill/>
        </p:spPr>
      </p:pic>
      <p:pic>
        <p:nvPicPr>
          <p:cNvPr id="7" name="Picture 4" descr="C:\Users\Acer\Downloads\15-03-2019_13-42-24\IMG_5283.JPG">
            <a:extLst>
              <a:ext uri="{FF2B5EF4-FFF2-40B4-BE49-F238E27FC236}">
                <a16:creationId xmlns:a16="http://schemas.microsoft.com/office/drawing/2014/main" id="{D7AEABF9-CDF9-44ED-9DC1-62E6C28F5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786190"/>
            <a:ext cx="1714512" cy="2571768"/>
          </a:xfrm>
          <a:prstGeom prst="rect">
            <a:avLst/>
          </a:prstGeom>
          <a:noFill/>
        </p:spPr>
      </p:pic>
      <p:pic>
        <p:nvPicPr>
          <p:cNvPr id="9" name="Picture 2" descr="C:\Users\Acer\Downloads\15-03-2019_13-42-24\IMG_5280.JPG">
            <a:extLst>
              <a:ext uri="{FF2B5EF4-FFF2-40B4-BE49-F238E27FC236}">
                <a16:creationId xmlns:a16="http://schemas.microsoft.com/office/drawing/2014/main" id="{E20008C8-61A9-47E9-A90D-0633D24D3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t="12981" r="2857"/>
          <a:stretch>
            <a:fillRect/>
          </a:stretch>
        </p:blipFill>
        <p:spPr bwMode="auto">
          <a:xfrm>
            <a:off x="5580112" y="3429000"/>
            <a:ext cx="2714644" cy="2873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0371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123698"/>
            <a:ext cx="7776864" cy="560228"/>
          </a:xfrm>
        </p:spPr>
        <p:txBody>
          <a:bodyPr/>
          <a:lstStyle/>
          <a:p>
            <a:pPr algn="ctr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Работа с родителями детей с ОВЗ</a:t>
            </a:r>
          </a:p>
        </p:txBody>
      </p:sp>
      <p:sp>
        <p:nvSpPr>
          <p:cNvPr id="23" name="Прямоугольник 12"/>
          <p:cNvSpPr/>
          <p:nvPr/>
        </p:nvSpPr>
        <p:spPr>
          <a:xfrm>
            <a:off x="0" y="4437112"/>
            <a:ext cx="9144000" cy="1119339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8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1" descr="C:\Users\Acer\Desktop\вебинар\для светы фото\IMG_5279.JPG">
            <a:extLst>
              <a:ext uri="{FF2B5EF4-FFF2-40B4-BE49-F238E27FC236}">
                <a16:creationId xmlns:a16="http://schemas.microsoft.com/office/drawing/2014/main" id="{31A695A7-82BE-4A71-9DF9-C5002AA4F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938" y="1239371"/>
            <a:ext cx="3023658" cy="2267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D:\фото Дзежинского,8\фото\фотографии МАДОУ ЦРР _ДС №41 Росинка\фото Северная 9 А\кабинет СИРС.JPG">
            <a:extLst>
              <a:ext uri="{FF2B5EF4-FFF2-40B4-BE49-F238E27FC236}">
                <a16:creationId xmlns:a16="http://schemas.microsoft.com/office/drawing/2014/main" id="{EA70BD3A-323C-457E-BD5C-F15DF4FBA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6935" y="1203483"/>
            <a:ext cx="3041998" cy="2281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\\192.168.0.11\global\Иванова С.И\среда для инвалидов\20171027_072958.jpg">
            <a:extLst>
              <a:ext uri="{FF2B5EF4-FFF2-40B4-BE49-F238E27FC236}">
                <a16:creationId xmlns:a16="http://schemas.microsoft.com/office/drawing/2014/main" id="{A86C6DFA-9578-41D4-91BE-DAF29AEDCC9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67" y="4071942"/>
            <a:ext cx="1350000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:\фото Дзежинского,8\фото\фотографии МАДОУ ЦРР _ДС №41 Росинка\фото Северная 9 А\сенсорная\CIMG2219.JPG">
            <a:extLst>
              <a:ext uri="{FF2B5EF4-FFF2-40B4-BE49-F238E27FC236}">
                <a16:creationId xmlns:a16="http://schemas.microsoft.com/office/drawing/2014/main" id="{3B2F86D1-BFC7-4FCA-8B2F-C68820621D75}"/>
              </a:ext>
            </a:extLst>
          </p:cNvPr>
          <p:cNvPicPr/>
          <p:nvPr/>
        </p:nvPicPr>
        <p:blipFill>
          <a:blip r:embed="rId6" cstate="print"/>
          <a:srcRect l="1730" t="6579" r="5190" b="6579"/>
          <a:stretch>
            <a:fillRect/>
          </a:stretch>
        </p:blipFill>
        <p:spPr bwMode="auto">
          <a:xfrm>
            <a:off x="2984203" y="4000504"/>
            <a:ext cx="3096344" cy="2140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\\192.168.0.11\global\Иванова С.И\среда для инвалидов\20171027_074852.jpg">
            <a:extLst>
              <a:ext uri="{FF2B5EF4-FFF2-40B4-BE49-F238E27FC236}">
                <a16:creationId xmlns:a16="http://schemas.microsoft.com/office/drawing/2014/main" id="{BFB3C602-4C96-43AF-A699-71E44420919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83" y="4016619"/>
            <a:ext cx="1500198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840634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85633</TotalTime>
  <Words>307</Words>
  <Application>Microsoft Office PowerPoint</Application>
  <PresentationFormat>Экран (4:3)</PresentationFormat>
  <Paragraphs>83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Vida 32 Pro</vt:lpstr>
      <vt:lpstr>Тема Office</vt:lpstr>
      <vt:lpstr>Презентация PowerPoint</vt:lpstr>
      <vt:lpstr>Актуальность</vt:lpstr>
      <vt:lpstr>Презентация PowerPoint</vt:lpstr>
      <vt:lpstr>Механизм реализации  ранней психолого-педагогической помощи</vt:lpstr>
      <vt:lpstr>Кадровый состав по оказанию ранней помощи</vt:lpstr>
      <vt:lpstr> Сетевое взаимодействие </vt:lpstr>
      <vt:lpstr>Работа с родителями</vt:lpstr>
      <vt:lpstr>Формы работы с родителями</vt:lpstr>
      <vt:lpstr>Работа с родителями детей с ОВЗ</vt:lpstr>
      <vt:lpstr> Материальная база учреждения </vt:lpstr>
      <vt:lpstr>Презентация PowerPoint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Vospitatel</cp:lastModifiedBy>
  <cp:revision>2276</cp:revision>
  <cp:lastPrinted>2018-11-01T12:39:00Z</cp:lastPrinted>
  <dcterms:created xsi:type="dcterms:W3CDTF">2013-11-12T12:35:12Z</dcterms:created>
  <dcterms:modified xsi:type="dcterms:W3CDTF">2024-05-23T11:12:46Z</dcterms:modified>
</cp:coreProperties>
</file>